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72" r:id="rId7"/>
    <p:sldId id="262" r:id="rId8"/>
    <p:sldId id="263" r:id="rId9"/>
    <p:sldId id="264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7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305" r:id="rId29"/>
    <p:sldId id="30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>
        <p:scale>
          <a:sx n="75" d="100"/>
          <a:sy n="75" d="100"/>
        </p:scale>
        <p:origin x="312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979D8-77A4-4129-AB07-EA954DB3981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6981B-BF1D-4C2A-809C-C9E6B00670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27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1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79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343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313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024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58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930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843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8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86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3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5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01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47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86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89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7418E2-912B-4DD8-92DA-B739BFF1DD89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747E82-C240-4797-BD9A-4E0FD9E83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1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2AF02-6FDF-44A3-95E8-332D0FDFA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4BF14-C02A-4460-8B68-64E624E03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EF6641-B5F8-49E5-857E-E0515341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87" t="-1" b="17904"/>
          <a:stretch/>
        </p:blipFill>
        <p:spPr>
          <a:xfrm>
            <a:off x="0" y="-41116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0863C0-86CE-48CB-8E74-1DC366BDF879}"/>
              </a:ext>
            </a:extLst>
          </p:cNvPr>
          <p:cNvSpPr txBox="1"/>
          <p:nvPr/>
        </p:nvSpPr>
        <p:spPr>
          <a:xfrm>
            <a:off x="5557520" y="647513"/>
            <a:ext cx="6543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咖啡厅服务管理</a:t>
            </a:r>
            <a:endParaRPr lang="en-US" altLang="zh-CN" sz="6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系统的设计与实现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D106EA-C948-4288-8F66-93C80683491E}"/>
              </a:ext>
            </a:extLst>
          </p:cNvPr>
          <p:cNvSpPr txBox="1"/>
          <p:nvPr/>
        </p:nvSpPr>
        <p:spPr>
          <a:xfrm>
            <a:off x="8026400" y="4179321"/>
            <a:ext cx="355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尹悦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1151002103</a:t>
            </a:r>
          </a:p>
          <a:p>
            <a:pPr algn="r"/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信息工程学院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计算机科学与技术专业</a:t>
            </a:r>
          </a:p>
        </p:txBody>
      </p:sp>
    </p:spTree>
    <p:extLst>
      <p:ext uri="{BB962C8B-B14F-4D97-AF65-F5344CB8AC3E}">
        <p14:creationId xmlns:p14="http://schemas.microsoft.com/office/powerpoint/2010/main" val="58164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C66A64-7FE1-4FCC-B5FD-6BEB17F27137}"/>
              </a:ext>
            </a:extLst>
          </p:cNvPr>
          <p:cNvSpPr/>
          <p:nvPr/>
        </p:nvSpPr>
        <p:spPr>
          <a:xfrm>
            <a:off x="839961" y="694174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chemeClr val="accent1"/>
                </a:solidFill>
              </a:rPr>
              <a:t>数据库的表结构设置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C37EF3-2E13-47CA-9F26-4CE737B39A76}"/>
              </a:ext>
            </a:extLst>
          </p:cNvPr>
          <p:cNvSpPr/>
          <p:nvPr/>
        </p:nvSpPr>
        <p:spPr>
          <a:xfrm>
            <a:off x="1651000" y="1822082"/>
            <a:ext cx="889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登录模块包含四种用户，不同用户登陆会产生不同权限，登陆时需要输入账号密码，数据库中账号信息表（</a:t>
            </a:r>
            <a:r>
              <a:rPr lang="en-US" altLang="zh-CN" dirty="0" err="1"/>
              <a:t>dbo.Admin</a:t>
            </a:r>
            <a:r>
              <a:rPr lang="zh-CN" altLang="zh-CN" dirty="0"/>
              <a:t>）由账号编码（</a:t>
            </a:r>
            <a:r>
              <a:rPr lang="en-US" altLang="zh-CN" dirty="0"/>
              <a:t>ID</a:t>
            </a:r>
            <a:r>
              <a:rPr lang="zh-CN" altLang="zh-CN" dirty="0"/>
              <a:t>）、账号（</a:t>
            </a:r>
            <a:r>
              <a:rPr lang="en-US" altLang="zh-CN" dirty="0" err="1"/>
              <a:t>UId</a:t>
            </a:r>
            <a:r>
              <a:rPr lang="zh-CN" altLang="zh-CN" dirty="0"/>
              <a:t>）、密码（</a:t>
            </a:r>
            <a:r>
              <a:rPr lang="en-US" altLang="zh-CN" dirty="0"/>
              <a:t>Password</a:t>
            </a:r>
            <a:r>
              <a:rPr lang="zh-CN" altLang="zh-CN" dirty="0"/>
              <a:t>）和权限分类（</a:t>
            </a:r>
            <a:r>
              <a:rPr lang="en-US" altLang="zh-CN" dirty="0"/>
              <a:t>Role</a:t>
            </a:r>
            <a:r>
              <a:rPr lang="zh-CN" altLang="zh-CN" dirty="0"/>
              <a:t>）组成，其中</a:t>
            </a:r>
            <a:r>
              <a:rPr lang="en-US" altLang="zh-CN" dirty="0"/>
              <a:t>ID</a:t>
            </a:r>
            <a:r>
              <a:rPr lang="zh-CN" altLang="zh-CN" dirty="0"/>
              <a:t>为主键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779B4B-0C2D-4C01-AA9C-A3C2AE2AB8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5401" y="3288546"/>
            <a:ext cx="4360546" cy="1454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67107A-DEBB-4C78-8565-29A3A2DAC0FC}"/>
              </a:ext>
            </a:extLst>
          </p:cNvPr>
          <p:cNvSpPr/>
          <p:nvPr/>
        </p:nvSpPr>
        <p:spPr>
          <a:xfrm>
            <a:off x="912224" y="4846362"/>
            <a:ext cx="373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账号信息表（</a:t>
            </a:r>
            <a:r>
              <a:rPr lang="en-US" altLang="zh-CN" dirty="0" err="1"/>
              <a:t>dbo.Admin</a:t>
            </a:r>
            <a:r>
              <a:rPr lang="zh-CN" altLang="zh-CN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AE2806-C3D4-4F51-8473-E1A66ED8EF86}"/>
              </a:ext>
            </a:extLst>
          </p:cNvPr>
          <p:cNvPicPr/>
          <p:nvPr/>
        </p:nvPicPr>
        <p:blipFill rotWithShape="1">
          <a:blip r:embed="rId3"/>
          <a:srcRect l="1204" t="3783" r="857" b="30192"/>
          <a:stretch/>
        </p:blipFill>
        <p:spPr bwMode="auto">
          <a:xfrm>
            <a:off x="6395549" y="3288546"/>
            <a:ext cx="4729652" cy="1454785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37F5BC0-6653-431A-8F73-27316ED325B2}"/>
              </a:ext>
            </a:extLst>
          </p:cNvPr>
          <p:cNvSpPr/>
          <p:nvPr/>
        </p:nvSpPr>
        <p:spPr>
          <a:xfrm>
            <a:off x="6738456" y="484636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本系统账号信息实例</a:t>
            </a:r>
          </a:p>
        </p:txBody>
      </p:sp>
    </p:spTree>
    <p:extLst>
      <p:ext uri="{BB962C8B-B14F-4D97-AF65-F5344CB8AC3E}">
        <p14:creationId xmlns:p14="http://schemas.microsoft.com/office/powerpoint/2010/main" val="240212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401E07-F542-4818-863C-921420FBD139}"/>
              </a:ext>
            </a:extLst>
          </p:cNvPr>
          <p:cNvSpPr/>
          <p:nvPr/>
        </p:nvSpPr>
        <p:spPr>
          <a:xfrm>
            <a:off x="1259840" y="1304836"/>
            <a:ext cx="967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预约信息表（</a:t>
            </a:r>
            <a:r>
              <a:rPr lang="en-US" altLang="zh-CN" dirty="0" err="1"/>
              <a:t>dbo.Book</a:t>
            </a:r>
            <a:r>
              <a:rPr lang="zh-CN" altLang="zh-CN" dirty="0"/>
              <a:t>）由预约编号（</a:t>
            </a:r>
            <a:r>
              <a:rPr lang="en-US" altLang="zh-CN" dirty="0" err="1"/>
              <a:t>BookID</a:t>
            </a:r>
            <a:r>
              <a:rPr lang="zh-CN" altLang="zh-CN" dirty="0"/>
              <a:t>）、会员编号（</a:t>
            </a:r>
            <a:r>
              <a:rPr lang="en-US" altLang="zh-CN" dirty="0" err="1"/>
              <a:t>BookVIP</a:t>
            </a:r>
            <a:r>
              <a:rPr lang="zh-CN" altLang="zh-CN" dirty="0"/>
              <a:t>）、桌号（</a:t>
            </a:r>
            <a:r>
              <a:rPr lang="en-US" altLang="zh-CN" dirty="0" err="1"/>
              <a:t>BookTable</a:t>
            </a:r>
            <a:r>
              <a:rPr lang="zh-CN" altLang="zh-CN" dirty="0"/>
              <a:t>）、预约时间（</a:t>
            </a:r>
            <a:r>
              <a:rPr lang="en-US" altLang="zh-CN" dirty="0" err="1"/>
              <a:t>BookTime</a:t>
            </a:r>
            <a:r>
              <a:rPr lang="zh-CN" altLang="zh-CN" dirty="0"/>
              <a:t>）和失效时间（</a:t>
            </a:r>
            <a:r>
              <a:rPr lang="en-US" altLang="zh-CN" dirty="0" err="1"/>
              <a:t>InvalidTime</a:t>
            </a:r>
            <a:r>
              <a:rPr lang="zh-CN" altLang="zh-CN" dirty="0"/>
              <a:t>）组成，其中</a:t>
            </a:r>
            <a:r>
              <a:rPr lang="en-US" altLang="zh-CN" dirty="0" err="1"/>
              <a:t>BookID</a:t>
            </a:r>
            <a:r>
              <a:rPr lang="zh-CN" altLang="zh-CN" dirty="0"/>
              <a:t>为主键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B20AD3-F7BE-410D-B2F0-361DF168F8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32237" y="2048251"/>
            <a:ext cx="4327525" cy="16392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EC2329-FBA7-448D-B17D-C7764A2EB2EA}"/>
              </a:ext>
            </a:extLst>
          </p:cNvPr>
          <p:cNvPicPr/>
          <p:nvPr/>
        </p:nvPicPr>
        <p:blipFill rotWithShape="1">
          <a:blip r:embed="rId3"/>
          <a:srcRect b="44241"/>
          <a:stretch/>
        </p:blipFill>
        <p:spPr bwMode="auto">
          <a:xfrm>
            <a:off x="2334895" y="4193729"/>
            <a:ext cx="7522210" cy="1359435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41DB9A-9FAA-4C3B-80DC-754B4DAA324E}"/>
              </a:ext>
            </a:extLst>
          </p:cNvPr>
          <p:cNvSpPr/>
          <p:nvPr/>
        </p:nvSpPr>
        <p:spPr>
          <a:xfrm>
            <a:off x="3932237" y="3800818"/>
            <a:ext cx="35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预约信息表（</a:t>
            </a:r>
            <a:r>
              <a:rPr lang="en-US" altLang="zh-CN" dirty="0" err="1"/>
              <a:t>dbo.Book</a:t>
            </a:r>
            <a:r>
              <a:rPr lang="zh-CN" altLang="zh-CN" dirty="0"/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D1C4D6-B816-475F-8B86-92B7256D52A9}"/>
              </a:ext>
            </a:extLst>
          </p:cNvPr>
          <p:cNvSpPr/>
          <p:nvPr/>
        </p:nvSpPr>
        <p:spPr>
          <a:xfrm>
            <a:off x="4849504" y="567614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本系统预约信息表实例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86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BA609E2-0AF0-4B5C-90CC-A656F3F81CB0}"/>
              </a:ext>
            </a:extLst>
          </p:cNvPr>
          <p:cNvSpPr/>
          <p:nvPr/>
        </p:nvSpPr>
        <p:spPr>
          <a:xfrm>
            <a:off x="1490285" y="1331137"/>
            <a:ext cx="9530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dirty="0"/>
              <a:t>餐品信息表（</a:t>
            </a:r>
            <a:r>
              <a:rPr lang="en-US" altLang="zh-CN" dirty="0" err="1"/>
              <a:t>dbo.commoidty</a:t>
            </a:r>
            <a:r>
              <a:rPr lang="zh-CN" altLang="zh-CN" dirty="0"/>
              <a:t>）由餐品编号（</a:t>
            </a:r>
            <a:r>
              <a:rPr lang="en-US" altLang="zh-CN" dirty="0"/>
              <a:t>CID</a:t>
            </a:r>
            <a:r>
              <a:rPr lang="zh-CN" altLang="zh-CN" dirty="0"/>
              <a:t>）、餐品名称（</a:t>
            </a:r>
            <a:r>
              <a:rPr lang="en-US" altLang="zh-CN" dirty="0" err="1"/>
              <a:t>CName</a:t>
            </a:r>
            <a:r>
              <a:rPr lang="zh-CN" altLang="zh-CN" dirty="0"/>
              <a:t>）、餐品价格（</a:t>
            </a:r>
            <a:r>
              <a:rPr lang="en-US" altLang="zh-CN" dirty="0" err="1"/>
              <a:t>Cprice</a:t>
            </a:r>
            <a:r>
              <a:rPr lang="zh-CN" altLang="zh-CN" dirty="0"/>
              <a:t>）和餐品类型（</a:t>
            </a:r>
            <a:r>
              <a:rPr lang="en-US" altLang="zh-CN" dirty="0" err="1"/>
              <a:t>Ctype</a:t>
            </a:r>
            <a:r>
              <a:rPr lang="zh-CN" altLang="zh-CN" dirty="0"/>
              <a:t>）组成，其中</a:t>
            </a:r>
            <a:r>
              <a:rPr lang="en-US" altLang="zh-CN" dirty="0"/>
              <a:t>CID</a:t>
            </a:r>
            <a:r>
              <a:rPr lang="zh-CN" altLang="zh-CN" dirty="0"/>
              <a:t>为主键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0A113C-6CE3-443B-A914-3BE6D7F6EF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8070" y="2917824"/>
            <a:ext cx="4591050" cy="15424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4F7A57-C1DA-4426-A79D-A17AFE397F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4400" y="2555238"/>
            <a:ext cx="5220335" cy="22675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E97493-9C46-45EF-91D3-72522D07B9B5}"/>
              </a:ext>
            </a:extLst>
          </p:cNvPr>
          <p:cNvSpPr/>
          <p:nvPr/>
        </p:nvSpPr>
        <p:spPr>
          <a:xfrm>
            <a:off x="1023138" y="4695865"/>
            <a:ext cx="4131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餐品信息表（</a:t>
            </a:r>
            <a:r>
              <a:rPr lang="en-US" altLang="zh-CN" dirty="0" err="1"/>
              <a:t>dbo.commoidty</a:t>
            </a:r>
            <a:r>
              <a:rPr lang="zh-CN" altLang="zh-CN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854CE9-C110-4361-8C3C-C24F53952F7A}"/>
              </a:ext>
            </a:extLst>
          </p:cNvPr>
          <p:cNvSpPr/>
          <p:nvPr/>
        </p:nvSpPr>
        <p:spPr>
          <a:xfrm>
            <a:off x="6470640" y="493823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本系统餐品信息表实例</a:t>
            </a:r>
          </a:p>
        </p:txBody>
      </p:sp>
    </p:spTree>
    <p:extLst>
      <p:ext uri="{BB962C8B-B14F-4D97-AF65-F5344CB8AC3E}">
        <p14:creationId xmlns:p14="http://schemas.microsoft.com/office/powerpoint/2010/main" val="89155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A600F6B-D654-47A8-AE4B-A00E9AF3CE27}"/>
              </a:ext>
            </a:extLst>
          </p:cNvPr>
          <p:cNvSpPr/>
          <p:nvPr/>
        </p:nvSpPr>
        <p:spPr>
          <a:xfrm>
            <a:off x="1686560" y="1331575"/>
            <a:ext cx="881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点单信息表（</a:t>
            </a:r>
            <a:r>
              <a:rPr lang="en-US" altLang="zh-CN" dirty="0" err="1"/>
              <a:t>dbo.Diandan</a:t>
            </a:r>
            <a:r>
              <a:rPr lang="zh-CN" altLang="zh-CN" dirty="0"/>
              <a:t>）由点单编号（</a:t>
            </a:r>
            <a:r>
              <a:rPr lang="en-US" altLang="zh-CN" dirty="0"/>
              <a:t>TID</a:t>
            </a:r>
            <a:r>
              <a:rPr lang="zh-CN" altLang="zh-CN" dirty="0"/>
              <a:t>）、点单桌号（</a:t>
            </a:r>
            <a:r>
              <a:rPr lang="en-US" altLang="zh-CN" dirty="0" err="1"/>
              <a:t>DTable</a:t>
            </a:r>
            <a:r>
              <a:rPr lang="zh-CN" altLang="zh-CN" dirty="0"/>
              <a:t>）、所点商品（</a:t>
            </a:r>
            <a:r>
              <a:rPr lang="en-US" altLang="zh-CN" dirty="0" err="1"/>
              <a:t>DName</a:t>
            </a:r>
            <a:r>
              <a:rPr lang="zh-CN" altLang="zh-CN" dirty="0"/>
              <a:t>）和商品价格（</a:t>
            </a:r>
            <a:r>
              <a:rPr lang="en-US" altLang="zh-CN" dirty="0" err="1"/>
              <a:t>Dmoney</a:t>
            </a:r>
            <a:r>
              <a:rPr lang="zh-CN" altLang="zh-CN" dirty="0"/>
              <a:t>）组成，其中</a:t>
            </a:r>
            <a:r>
              <a:rPr lang="en-US" altLang="zh-CN" dirty="0"/>
              <a:t>TID </a:t>
            </a:r>
            <a:r>
              <a:rPr lang="zh-CN" altLang="zh-CN" dirty="0"/>
              <a:t>为主键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ABE30B-BC2A-47DD-AC86-EDE4C54E7B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3440" y="2628900"/>
            <a:ext cx="4731385" cy="1701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B0F834-BFFD-4885-A3B2-BA533711750C}"/>
              </a:ext>
            </a:extLst>
          </p:cNvPr>
          <p:cNvPicPr/>
          <p:nvPr/>
        </p:nvPicPr>
        <p:blipFill rotWithShape="1">
          <a:blip r:embed="rId3"/>
          <a:srcRect b="34715"/>
          <a:stretch/>
        </p:blipFill>
        <p:spPr bwMode="auto">
          <a:xfrm>
            <a:off x="5888990" y="2767330"/>
            <a:ext cx="5530850" cy="1323340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EE57E1-1736-4E6C-B176-0CE75E89E023}"/>
              </a:ext>
            </a:extLst>
          </p:cNvPr>
          <p:cNvSpPr/>
          <p:nvPr/>
        </p:nvSpPr>
        <p:spPr>
          <a:xfrm>
            <a:off x="1277863" y="4404444"/>
            <a:ext cx="388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点单信息表（</a:t>
            </a:r>
            <a:r>
              <a:rPr lang="en-US" altLang="zh-CN" dirty="0" err="1"/>
              <a:t>dbo.Diandan</a:t>
            </a:r>
            <a:r>
              <a:rPr lang="zh-CN" altLang="zh-CN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0422E2-141B-486E-914D-6BB952820E30}"/>
              </a:ext>
            </a:extLst>
          </p:cNvPr>
          <p:cNvSpPr/>
          <p:nvPr/>
        </p:nvSpPr>
        <p:spPr>
          <a:xfrm>
            <a:off x="6430000" y="427748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本系统点单信息表实例</a:t>
            </a:r>
          </a:p>
        </p:txBody>
      </p:sp>
    </p:spTree>
    <p:extLst>
      <p:ext uri="{BB962C8B-B14F-4D97-AF65-F5344CB8AC3E}">
        <p14:creationId xmlns:p14="http://schemas.microsoft.com/office/powerpoint/2010/main" val="416647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F3EF31-9E54-401A-85EC-69B74219957C}"/>
              </a:ext>
            </a:extLst>
          </p:cNvPr>
          <p:cNvSpPr/>
          <p:nvPr/>
        </p:nvSpPr>
        <p:spPr>
          <a:xfrm>
            <a:off x="1584960" y="1467396"/>
            <a:ext cx="9022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座位信息表（</a:t>
            </a:r>
            <a:r>
              <a:rPr lang="en-US" altLang="zh-CN" dirty="0" err="1"/>
              <a:t>dbo.TableNumber</a:t>
            </a:r>
            <a:r>
              <a:rPr lang="zh-CN" altLang="zh-CN" dirty="0"/>
              <a:t>）由桌号（</a:t>
            </a:r>
            <a:r>
              <a:rPr lang="en-US" altLang="zh-CN" dirty="0" err="1"/>
              <a:t>TableId</a:t>
            </a:r>
            <a:r>
              <a:rPr lang="zh-CN" altLang="zh-CN" dirty="0"/>
              <a:t>）、座位状态，即是否空闲（</a:t>
            </a:r>
            <a:r>
              <a:rPr lang="en-US" altLang="zh-CN" dirty="0" err="1"/>
              <a:t>Tablefettle</a:t>
            </a:r>
            <a:r>
              <a:rPr lang="zh-CN" altLang="zh-CN" dirty="0"/>
              <a:t>）、座位预约，即是否已被预约（</a:t>
            </a:r>
            <a:r>
              <a:rPr lang="en-US" altLang="zh-CN" dirty="0" err="1"/>
              <a:t>Tablebook</a:t>
            </a:r>
            <a:r>
              <a:rPr lang="zh-CN" altLang="zh-CN" dirty="0"/>
              <a:t>）组成，其中</a:t>
            </a:r>
            <a:r>
              <a:rPr lang="en-US" altLang="zh-CN" dirty="0" err="1"/>
              <a:t>TableId</a:t>
            </a:r>
            <a:r>
              <a:rPr lang="zh-CN" altLang="zh-CN" dirty="0"/>
              <a:t>为主键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B9A11E-6645-48F3-8015-5519107E63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61690" y="2254250"/>
            <a:ext cx="5407819" cy="13296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9020D3-33DC-4176-92A4-4EBC7BFDBF29}"/>
              </a:ext>
            </a:extLst>
          </p:cNvPr>
          <p:cNvPicPr/>
          <p:nvPr/>
        </p:nvPicPr>
        <p:blipFill rotWithShape="1">
          <a:blip r:embed="rId3"/>
          <a:srcRect b="41975"/>
          <a:stretch/>
        </p:blipFill>
        <p:spPr bwMode="auto">
          <a:xfrm>
            <a:off x="3422491" y="4267924"/>
            <a:ext cx="5407818" cy="1122680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6E4D9D-B860-48E2-AE9F-64A8B5278A89}"/>
              </a:ext>
            </a:extLst>
          </p:cNvPr>
          <p:cNvSpPr/>
          <p:nvPr/>
        </p:nvSpPr>
        <p:spPr>
          <a:xfrm>
            <a:off x="3445574" y="3724463"/>
            <a:ext cx="4366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座位信息表（</a:t>
            </a:r>
            <a:r>
              <a:rPr lang="en-US" altLang="zh-CN" dirty="0" err="1"/>
              <a:t>dbo.TableNumber</a:t>
            </a:r>
            <a:r>
              <a:rPr lang="zh-CN" altLang="zh-CN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8BC684-8460-4210-B387-092B37172F85}"/>
              </a:ext>
            </a:extLst>
          </p:cNvPr>
          <p:cNvSpPr/>
          <p:nvPr/>
        </p:nvSpPr>
        <p:spPr>
          <a:xfrm>
            <a:off x="3983066" y="5564733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en-US" altLang="zh-CN" dirty="0"/>
              <a:t> </a:t>
            </a:r>
            <a:r>
              <a:rPr lang="zh-CN" altLang="zh-CN" dirty="0"/>
              <a:t>本系统座位信息表实例</a:t>
            </a:r>
          </a:p>
        </p:txBody>
      </p:sp>
    </p:spTree>
    <p:extLst>
      <p:ext uri="{BB962C8B-B14F-4D97-AF65-F5344CB8AC3E}">
        <p14:creationId xmlns:p14="http://schemas.microsoft.com/office/powerpoint/2010/main" val="1082526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E336CD-2A70-4582-903C-B5C3C3A50823}"/>
              </a:ext>
            </a:extLst>
          </p:cNvPr>
          <p:cNvSpPr/>
          <p:nvPr/>
        </p:nvSpPr>
        <p:spPr>
          <a:xfrm>
            <a:off x="2021838" y="1352657"/>
            <a:ext cx="8148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会员信息表（</a:t>
            </a:r>
            <a:r>
              <a:rPr lang="en-US" altLang="zh-CN" dirty="0" err="1"/>
              <a:t>dbo.Table</a:t>
            </a:r>
            <a:r>
              <a:rPr lang="zh-CN" altLang="zh-CN" dirty="0"/>
              <a:t>）由会员编号（</a:t>
            </a:r>
            <a:r>
              <a:rPr lang="en-US" altLang="zh-CN" dirty="0"/>
              <a:t>VIP</a:t>
            </a:r>
            <a:r>
              <a:rPr lang="zh-CN" altLang="zh-CN" dirty="0"/>
              <a:t>）、会员密码（</a:t>
            </a:r>
            <a:r>
              <a:rPr lang="en-US" altLang="zh-CN" dirty="0" err="1"/>
              <a:t>Vippass</a:t>
            </a:r>
            <a:r>
              <a:rPr lang="zh-CN" altLang="zh-CN" dirty="0"/>
              <a:t>）和余额（</a:t>
            </a:r>
            <a:r>
              <a:rPr lang="en-US" altLang="zh-CN" dirty="0" err="1"/>
              <a:t>Vipprice</a:t>
            </a:r>
            <a:r>
              <a:rPr lang="zh-CN" altLang="zh-CN" dirty="0"/>
              <a:t>）组成，其中</a:t>
            </a:r>
            <a:r>
              <a:rPr lang="en-US" altLang="zh-CN" dirty="0"/>
              <a:t>VIP</a:t>
            </a:r>
            <a:r>
              <a:rPr lang="zh-CN" altLang="zh-CN" dirty="0"/>
              <a:t>为主键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F57D10-48F8-4864-9EA5-8C96116B8D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89970" y="2064703"/>
            <a:ext cx="5012055" cy="13735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669145-79F1-4910-B939-EF015CCACA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5239" y="4014211"/>
            <a:ext cx="4501515" cy="15830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5AB5DF-AFA2-415A-B682-E502249F8BD5}"/>
              </a:ext>
            </a:extLst>
          </p:cNvPr>
          <p:cNvSpPr/>
          <p:nvPr/>
        </p:nvSpPr>
        <p:spPr>
          <a:xfrm>
            <a:off x="3961118" y="3552546"/>
            <a:ext cx="3606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会员信息表（</a:t>
            </a:r>
            <a:r>
              <a:rPr lang="en-US" altLang="zh-CN" dirty="0" err="1"/>
              <a:t>dbo.Table</a:t>
            </a:r>
            <a:r>
              <a:rPr lang="zh-CN" altLang="zh-CN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AB92F7-E144-4F37-B8F5-36F39EB7DADA}"/>
              </a:ext>
            </a:extLst>
          </p:cNvPr>
          <p:cNvSpPr/>
          <p:nvPr/>
        </p:nvSpPr>
        <p:spPr>
          <a:xfrm>
            <a:off x="3961118" y="568959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本系统会员信息表实例</a:t>
            </a:r>
          </a:p>
        </p:txBody>
      </p:sp>
    </p:spTree>
    <p:extLst>
      <p:ext uri="{BB962C8B-B14F-4D97-AF65-F5344CB8AC3E}">
        <p14:creationId xmlns:p14="http://schemas.microsoft.com/office/powerpoint/2010/main" val="234178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D121B6-2A82-4178-83A4-A00635C971B4}"/>
              </a:ext>
            </a:extLst>
          </p:cNvPr>
          <p:cNvSpPr/>
          <p:nvPr/>
        </p:nvSpPr>
        <p:spPr>
          <a:xfrm>
            <a:off x="1524000" y="122997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服务生信息表（</a:t>
            </a:r>
            <a:r>
              <a:rPr lang="en-US" altLang="zh-CN" dirty="0" err="1"/>
              <a:t>dbo.Waiter</a:t>
            </a:r>
            <a:r>
              <a:rPr lang="zh-CN" altLang="zh-CN" dirty="0"/>
              <a:t>）由服务生编号（</a:t>
            </a:r>
            <a:r>
              <a:rPr lang="en-US" altLang="zh-CN" dirty="0"/>
              <a:t>WID</a:t>
            </a:r>
            <a:r>
              <a:rPr lang="zh-CN" altLang="zh-CN" dirty="0"/>
              <a:t>）、服务生姓名（</a:t>
            </a:r>
            <a:r>
              <a:rPr lang="en-US" altLang="zh-CN" dirty="0" err="1"/>
              <a:t>Wname</a:t>
            </a:r>
            <a:r>
              <a:rPr lang="zh-CN" altLang="zh-CN" dirty="0"/>
              <a:t>）、服务生性别（</a:t>
            </a:r>
            <a:r>
              <a:rPr lang="en-US" altLang="zh-CN" dirty="0" err="1"/>
              <a:t>Wsex</a:t>
            </a:r>
            <a:r>
              <a:rPr lang="zh-CN" altLang="zh-CN" dirty="0"/>
              <a:t>）和服务生电话号码（</a:t>
            </a:r>
            <a:r>
              <a:rPr lang="en-US" altLang="zh-CN" dirty="0" err="1"/>
              <a:t>Wphone</a:t>
            </a:r>
            <a:r>
              <a:rPr lang="zh-CN" altLang="zh-CN" dirty="0"/>
              <a:t>）组成，其中</a:t>
            </a:r>
            <a:r>
              <a:rPr lang="en-US" altLang="zh-CN" dirty="0"/>
              <a:t>WID</a:t>
            </a:r>
            <a:r>
              <a:rPr lang="zh-CN" altLang="zh-CN" dirty="0"/>
              <a:t>为主键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719F7B-3727-4BB1-9C41-E8B118E15A56}"/>
              </a:ext>
            </a:extLst>
          </p:cNvPr>
          <p:cNvPicPr/>
          <p:nvPr/>
        </p:nvPicPr>
        <p:blipFill rotWithShape="1">
          <a:blip r:embed="rId2"/>
          <a:srcRect t="610" b="-1"/>
          <a:stretch/>
        </p:blipFill>
        <p:spPr bwMode="auto">
          <a:xfrm>
            <a:off x="3231197" y="2089666"/>
            <a:ext cx="5323523" cy="1679694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925B3C-36A8-47B2-B020-57DC42CAB0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8854" y="4335363"/>
            <a:ext cx="7393305" cy="9126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E51CBE-5B6C-459F-8AE4-2D9AB9168264}"/>
              </a:ext>
            </a:extLst>
          </p:cNvPr>
          <p:cNvSpPr/>
          <p:nvPr/>
        </p:nvSpPr>
        <p:spPr>
          <a:xfrm>
            <a:off x="3723784" y="3861746"/>
            <a:ext cx="391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服务生信息表（</a:t>
            </a:r>
            <a:r>
              <a:rPr lang="en-US" altLang="zh-CN" dirty="0" err="1"/>
              <a:t>dbo.Waiter</a:t>
            </a:r>
            <a:r>
              <a:rPr lang="zh-CN" altLang="zh-CN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75DE2F-8864-4CF4-9F10-75361BC2A793}"/>
              </a:ext>
            </a:extLst>
          </p:cNvPr>
          <p:cNvSpPr/>
          <p:nvPr/>
        </p:nvSpPr>
        <p:spPr>
          <a:xfrm>
            <a:off x="3723784" y="5352263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>
              <a:spcAft>
                <a:spcPts val="0"/>
              </a:spcAft>
            </a:pPr>
            <a:r>
              <a:rPr lang="zh-CN" altLang="zh-CN" dirty="0"/>
              <a:t>本系统服务生信息表实例</a:t>
            </a:r>
          </a:p>
        </p:txBody>
      </p:sp>
    </p:spTree>
    <p:extLst>
      <p:ext uri="{BB962C8B-B14F-4D97-AF65-F5344CB8AC3E}">
        <p14:creationId xmlns:p14="http://schemas.microsoft.com/office/powerpoint/2010/main" val="3296649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394DDC-17B9-485A-870F-3B7C592A5DFA}"/>
              </a:ext>
            </a:extLst>
          </p:cNvPr>
          <p:cNvSpPr/>
          <p:nvPr/>
        </p:nvSpPr>
        <p:spPr>
          <a:xfrm>
            <a:off x="1108621" y="877054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数据模块的设计和实现</a:t>
            </a:r>
            <a:endParaRPr lang="zh-CN" alt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C8233B-B81D-467F-B7E6-427AEDDED926}"/>
              </a:ext>
            </a:extLst>
          </p:cNvPr>
          <p:cNvSpPr txBox="1"/>
          <p:nvPr/>
        </p:nvSpPr>
        <p:spPr>
          <a:xfrm>
            <a:off x="1657350" y="1977390"/>
            <a:ext cx="1977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登录模块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A520E8-FEAD-4A68-B85A-98E308A1070F}"/>
              </a:ext>
            </a:extLst>
          </p:cNvPr>
          <p:cNvSpPr/>
          <p:nvPr/>
        </p:nvSpPr>
        <p:spPr>
          <a:xfrm>
            <a:off x="1657350" y="284422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chemeClr val="accent1"/>
                </a:solidFill>
              </a:rPr>
              <a:t>主界面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1F969B-68D7-4EC8-8A51-E2F4F65066C1}"/>
              </a:ext>
            </a:extLst>
          </p:cNvPr>
          <p:cNvSpPr/>
          <p:nvPr/>
        </p:nvSpPr>
        <p:spPr>
          <a:xfrm>
            <a:off x="1657350" y="3711061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3200" b="1" dirty="0">
                <a:solidFill>
                  <a:schemeClr val="accent1"/>
                </a:solidFill>
              </a:rPr>
              <a:t>点单和追加消费模块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9664E1-AB35-4D59-B051-A8F33C9F6332}"/>
              </a:ext>
            </a:extLst>
          </p:cNvPr>
          <p:cNvSpPr/>
          <p:nvPr/>
        </p:nvSpPr>
        <p:spPr>
          <a:xfrm>
            <a:off x="1657350" y="455331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</a:rPr>
              <a:t>结账</a:t>
            </a:r>
            <a:r>
              <a:rPr lang="zh-CN" altLang="zh-CN" sz="3200" b="1" dirty="0">
                <a:solidFill>
                  <a:schemeClr val="accent1"/>
                </a:solidFill>
              </a:rPr>
              <a:t>模块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3EA69D-7DFB-46D6-8BC5-09A40EECA08E}"/>
              </a:ext>
            </a:extLst>
          </p:cNvPr>
          <p:cNvSpPr/>
          <p:nvPr/>
        </p:nvSpPr>
        <p:spPr>
          <a:xfrm>
            <a:off x="1626871" y="539617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chemeClr val="accent1"/>
                </a:solidFill>
              </a:rPr>
              <a:t>预约模块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92FBB3-422A-4199-B662-888CAC670E10}"/>
              </a:ext>
            </a:extLst>
          </p:cNvPr>
          <p:cNvSpPr/>
          <p:nvPr/>
        </p:nvSpPr>
        <p:spPr>
          <a:xfrm>
            <a:off x="6169024" y="1977389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chemeClr val="accent1"/>
                </a:solidFill>
              </a:rPr>
              <a:t>商品管理模块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E32F89-D068-4591-AB2A-69F8B9049263}"/>
              </a:ext>
            </a:extLst>
          </p:cNvPr>
          <p:cNvSpPr/>
          <p:nvPr/>
        </p:nvSpPr>
        <p:spPr>
          <a:xfrm>
            <a:off x="6169024" y="281344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chemeClr val="accent1"/>
                </a:solidFill>
              </a:rPr>
              <a:t>会员管理模块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7E790A-76F4-40A9-8AC4-2E8022C4F90E}"/>
              </a:ext>
            </a:extLst>
          </p:cNvPr>
          <p:cNvSpPr/>
          <p:nvPr/>
        </p:nvSpPr>
        <p:spPr>
          <a:xfrm>
            <a:off x="6169024" y="3711061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服务生</a:t>
            </a:r>
            <a:r>
              <a:rPr lang="zh-CN" altLang="zh-CN" sz="3200" b="1" dirty="0">
                <a:solidFill>
                  <a:schemeClr val="accent1"/>
                </a:solidFill>
              </a:rPr>
              <a:t>管理模块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F4C1F0-300B-4BAA-BFBF-D6819B2498AB}"/>
              </a:ext>
            </a:extLst>
          </p:cNvPr>
          <p:cNvSpPr/>
          <p:nvPr/>
        </p:nvSpPr>
        <p:spPr>
          <a:xfrm>
            <a:off x="6143375" y="453439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chemeClr val="accent1"/>
                </a:solidFill>
              </a:rPr>
              <a:t>营业额统计模块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3A56A0-FFF1-42E9-BC34-4A49E54530AF}"/>
              </a:ext>
            </a:extLst>
          </p:cNvPr>
          <p:cNvSpPr/>
          <p:nvPr/>
        </p:nvSpPr>
        <p:spPr>
          <a:xfrm>
            <a:off x="6169024" y="537045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chemeClr val="accent1"/>
                </a:solidFill>
              </a:rPr>
              <a:t>用户管理</a:t>
            </a:r>
            <a:r>
              <a:rPr lang="zh-CN" altLang="en-US" sz="3200" b="1" dirty="0">
                <a:solidFill>
                  <a:schemeClr val="accent1"/>
                </a:solidFill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11921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DCB101-F448-4D99-8AA2-3F946B2510CD}"/>
              </a:ext>
            </a:extLst>
          </p:cNvPr>
          <p:cNvPicPr/>
          <p:nvPr/>
        </p:nvPicPr>
        <p:blipFill rotWithShape="1">
          <a:blip r:embed="rId2"/>
          <a:srcRect l="738"/>
          <a:stretch/>
        </p:blipFill>
        <p:spPr bwMode="auto">
          <a:xfrm>
            <a:off x="1212031" y="1679337"/>
            <a:ext cx="4542473" cy="3334068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8BFA04B-19C7-433B-AD12-A3642DC71CB2}"/>
              </a:ext>
            </a:extLst>
          </p:cNvPr>
          <p:cNvSpPr/>
          <p:nvPr/>
        </p:nvSpPr>
        <p:spPr>
          <a:xfrm>
            <a:off x="6437498" y="2469208"/>
            <a:ext cx="47129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在登录模块中，不同的账号对应不同的权限，包括服务生、收银员、店经理和老板四种，可通过登陆店经理账号进行统一管理，如果输入账号密码错误或为空，系统会弹出对话框提示用户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D131FC-3D92-45DD-B293-7E8C247D7591}"/>
              </a:ext>
            </a:extLst>
          </p:cNvPr>
          <p:cNvSpPr txBox="1"/>
          <p:nvPr/>
        </p:nvSpPr>
        <p:spPr>
          <a:xfrm>
            <a:off x="1212031" y="859790"/>
            <a:ext cx="1977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登录模块</a:t>
            </a:r>
          </a:p>
        </p:txBody>
      </p:sp>
    </p:spTree>
    <p:extLst>
      <p:ext uri="{BB962C8B-B14F-4D97-AF65-F5344CB8AC3E}">
        <p14:creationId xmlns:p14="http://schemas.microsoft.com/office/powerpoint/2010/main" val="177192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A76781-4A33-48A6-B6E4-51B36DCCEE1C}"/>
              </a:ext>
            </a:extLst>
          </p:cNvPr>
          <p:cNvPicPr/>
          <p:nvPr/>
        </p:nvPicPr>
        <p:blipFill rotWithShape="1">
          <a:blip r:embed="rId2"/>
          <a:srcRect t="383" r="452"/>
          <a:stretch/>
        </p:blipFill>
        <p:spPr bwMode="auto">
          <a:xfrm>
            <a:off x="1241707" y="1443841"/>
            <a:ext cx="6794853" cy="4146266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BFA4E41-7743-453A-AA9C-E8FA25C131B3}"/>
              </a:ext>
            </a:extLst>
          </p:cNvPr>
          <p:cNvSpPr/>
          <p:nvPr/>
        </p:nvSpPr>
        <p:spPr>
          <a:xfrm>
            <a:off x="8544560" y="1947313"/>
            <a:ext cx="252417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登陆后出现系统主界面，主页面上方包含了本系统的全部功能，左侧是咖啡厅座位情况，黑色代表有人，白色代表空桌，有 “预“字样的代表已被预约，右侧是座位详情，显示了当前时间。点击已开台座位会出现桌号，人数，进店时间和消费金额。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916E9C-7B8C-46A6-B160-B314774E1ADB}"/>
              </a:ext>
            </a:extLst>
          </p:cNvPr>
          <p:cNvSpPr/>
          <p:nvPr/>
        </p:nvSpPr>
        <p:spPr>
          <a:xfrm>
            <a:off x="1241707" y="74467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主界面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212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02F759B-D1A4-4E5E-91BD-BFE1E14765C2}"/>
              </a:ext>
            </a:extLst>
          </p:cNvPr>
          <p:cNvSpPr/>
          <p:nvPr/>
        </p:nvSpPr>
        <p:spPr>
          <a:xfrm>
            <a:off x="810289" y="782935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绪论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E85849-6C6A-431E-AF8E-73F1D78EE65B}"/>
              </a:ext>
            </a:extLst>
          </p:cNvPr>
          <p:cNvSpPr txBox="1"/>
          <p:nvPr/>
        </p:nvSpPr>
        <p:spPr>
          <a:xfrm>
            <a:off x="1523999" y="180848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课题研究背景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79DFFF-ADCF-4456-8231-7461C36A233D}"/>
              </a:ext>
            </a:extLst>
          </p:cNvPr>
          <p:cNvSpPr/>
          <p:nvPr/>
        </p:nvSpPr>
        <p:spPr>
          <a:xfrm>
            <a:off x="1717039" y="2931735"/>
            <a:ext cx="9204962" cy="1998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60"/>
              </a:lnSpc>
            </a:pPr>
            <a:r>
              <a:rPr lang="zh-CN" altLang="en-US" dirty="0"/>
              <a:t>        随着经济发展，人们消费选择日益多样化，咖啡厅领域逐渐火热起来。相对应的，对于经营咖啡厅所需的管理系统需求量和功能要求也不断攀升。本系统是按照小型咖啡厅营业所需的功能进行设计与实现的。</a:t>
            </a:r>
          </a:p>
          <a:p>
            <a:pPr>
              <a:lnSpc>
                <a:spcPts val="2460"/>
              </a:lnSpc>
            </a:pPr>
            <a:endParaRPr lang="zh-CN" altLang="en-US" dirty="0"/>
          </a:p>
          <a:p>
            <a:pPr>
              <a:lnSpc>
                <a:spcPts val="2460"/>
              </a:lnSpc>
            </a:pPr>
            <a:r>
              <a:rPr lang="zh-CN" altLang="en-US" dirty="0"/>
              <a:t>       本系统能有效指导操作者进行规范的业务操作流程，实现现代化且系统的管理，同时提高安全系数，保障顾客个人信息的安全。提高了管理水平和工作效率，增加行业竞争力。</a:t>
            </a:r>
          </a:p>
        </p:txBody>
      </p:sp>
    </p:spTree>
    <p:extLst>
      <p:ext uri="{BB962C8B-B14F-4D97-AF65-F5344CB8AC3E}">
        <p14:creationId xmlns:p14="http://schemas.microsoft.com/office/powerpoint/2010/main" val="80091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28DCB5-4B8A-4A75-BC1D-0B884C05BAB4}"/>
              </a:ext>
            </a:extLst>
          </p:cNvPr>
          <p:cNvSpPr/>
          <p:nvPr/>
        </p:nvSpPr>
        <p:spPr>
          <a:xfrm>
            <a:off x="781040" y="724654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点单和追加消费模块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34CAD1-ED21-4619-ACD7-65A5A58C92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2860" y="1435686"/>
            <a:ext cx="4711700" cy="4441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59AA7F-E749-42D1-A294-B8B1A6B638FA}"/>
              </a:ext>
            </a:extLst>
          </p:cNvPr>
          <p:cNvSpPr/>
          <p:nvPr/>
        </p:nvSpPr>
        <p:spPr>
          <a:xfrm>
            <a:off x="7447281" y="2464475"/>
            <a:ext cx="2956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dirty="0"/>
              <a:t>选择桌号后点击点单按钮，即可开始点单。点单界面会显示选择的桌号和进店时间，手动输入人数</a:t>
            </a:r>
            <a:r>
              <a:rPr lang="zh-CN" altLang="en-US" dirty="0"/>
              <a:t>后</a:t>
            </a:r>
            <a:r>
              <a:rPr lang="zh-CN" altLang="zh-CN" dirty="0"/>
              <a:t>，将要点的商品从左侧加到右侧，上方会计算出消费总金额，取消已点菜品只需从右侧删去即可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0294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198132-8AC8-4BBF-A130-FC0C760EFB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8942" y="1378902"/>
            <a:ext cx="4919028" cy="45418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67C545-A54C-48BA-B8DC-F86D00C3CB0F}"/>
              </a:ext>
            </a:extLst>
          </p:cNvPr>
          <p:cNvSpPr/>
          <p:nvPr/>
        </p:nvSpPr>
        <p:spPr>
          <a:xfrm>
            <a:off x="1024572" y="76074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结账</a:t>
            </a:r>
            <a:r>
              <a:rPr lang="zh-CN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模块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659D65-3FAC-49EF-845F-684EE3744CAA}"/>
              </a:ext>
            </a:extLst>
          </p:cNvPr>
          <p:cNvSpPr/>
          <p:nvPr/>
        </p:nvSpPr>
        <p:spPr>
          <a:xfrm>
            <a:off x="7543799" y="2371636"/>
            <a:ext cx="29492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用餐结束后选择桌号，点击结账按钮即可结账，结账界面上方显示桌号和该桌消费金额，中间是消费详情，下方可以选择消费方式，包括会员卡余额支付和现金支付</a:t>
            </a:r>
            <a:r>
              <a:rPr lang="zh-CN" altLang="en-US" dirty="0"/>
              <a:t>，输入为空或错误系统会进行提示</a:t>
            </a:r>
            <a:r>
              <a:rPr lang="zh-CN" altLang="zh-CN" dirty="0"/>
              <a:t>，</a:t>
            </a:r>
            <a:r>
              <a:rPr lang="zh-CN" altLang="en-US" dirty="0"/>
              <a:t>现金支付时</a:t>
            </a:r>
            <a:r>
              <a:rPr lang="zh-CN" altLang="zh-CN" dirty="0"/>
              <a:t>会自动计算找零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652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CC3B4E-356A-436C-9C31-4E8C902D8E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0457" y="1642745"/>
            <a:ext cx="5680393" cy="38468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230778-1558-49F2-B315-7AF2FF27241D}"/>
              </a:ext>
            </a:extLst>
          </p:cNvPr>
          <p:cNvSpPr/>
          <p:nvPr/>
        </p:nvSpPr>
        <p:spPr>
          <a:xfrm>
            <a:off x="1120457" y="84520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预约模块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77A98D-9ADC-49AA-9AA2-4B1532C79031}"/>
              </a:ext>
            </a:extLst>
          </p:cNvPr>
          <p:cNvSpPr/>
          <p:nvPr/>
        </p:nvSpPr>
        <p:spPr>
          <a:xfrm>
            <a:off x="7871460" y="2245906"/>
            <a:ext cx="2667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若成为咖啡厅会员，即可享受预约座位</a:t>
            </a:r>
            <a:r>
              <a:rPr lang="zh-CN" altLang="en-US" dirty="0"/>
              <a:t>功能</a:t>
            </a:r>
            <a:r>
              <a:rPr lang="zh-CN" altLang="zh-CN" dirty="0"/>
              <a:t>，预约座位界面需先选择会员编号，再选择想要预约的桌号，注意选择的桌号不能是已被占用或已被预约的桌号，点击添加即可预约成功，此时主界面会在相应桌显示已被预约图案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618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098F79-AC75-483E-8329-19C6CCB83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2072" y="2132330"/>
            <a:ext cx="4921568" cy="28282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DDF19F-EE2C-490A-ACD4-A3AEAD760385}"/>
              </a:ext>
            </a:extLst>
          </p:cNvPr>
          <p:cNvSpPr/>
          <p:nvPr/>
        </p:nvSpPr>
        <p:spPr>
          <a:xfrm>
            <a:off x="1342072" y="119836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商品管理模块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2D5022-21EA-4A93-8940-90E3FBB08AAA}"/>
              </a:ext>
            </a:extLst>
          </p:cNvPr>
          <p:cNvSpPr/>
          <p:nvPr/>
        </p:nvSpPr>
        <p:spPr>
          <a:xfrm>
            <a:off x="7886700" y="2690336"/>
            <a:ext cx="2070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本系统还可添加新品，添加时需填写商品名，单价和单位</a:t>
            </a:r>
            <a:r>
              <a:rPr lang="zh-CN" altLang="en-US" dirty="0"/>
              <a:t>，点击添加</a:t>
            </a:r>
          </a:p>
        </p:txBody>
      </p:sp>
    </p:spTree>
    <p:extLst>
      <p:ext uri="{BB962C8B-B14F-4D97-AF65-F5344CB8AC3E}">
        <p14:creationId xmlns:p14="http://schemas.microsoft.com/office/powerpoint/2010/main" val="3309320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F9E8BC-4CEE-4DB9-A2B8-58705570F848}"/>
              </a:ext>
            </a:extLst>
          </p:cNvPr>
          <p:cNvPicPr/>
          <p:nvPr/>
        </p:nvPicPr>
        <p:blipFill rotWithShape="1">
          <a:blip r:embed="rId2"/>
          <a:srcRect l="746"/>
          <a:stretch/>
        </p:blipFill>
        <p:spPr bwMode="auto">
          <a:xfrm>
            <a:off x="1268650" y="1586428"/>
            <a:ext cx="4732656" cy="4184333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DCEB31-7A5C-44AF-BBA6-F325B4ED0B06}"/>
              </a:ext>
            </a:extLst>
          </p:cNvPr>
          <p:cNvSpPr/>
          <p:nvPr/>
        </p:nvSpPr>
        <p:spPr>
          <a:xfrm>
            <a:off x="1089024" y="82562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会员管理模块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59A712-AFF4-4033-80F5-B4A8FCBA8C0B}"/>
              </a:ext>
            </a:extLst>
          </p:cNvPr>
          <p:cNvSpPr/>
          <p:nvPr/>
        </p:nvSpPr>
        <p:spPr>
          <a:xfrm>
            <a:off x="7871462" y="2413337"/>
            <a:ext cx="18516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会员管理，可实现添加，修改会员，</a:t>
            </a:r>
            <a:r>
              <a:rPr lang="zh-CN" altLang="en-US" dirty="0"/>
              <a:t>可通过会员</a:t>
            </a:r>
            <a:r>
              <a:rPr lang="en-US" altLang="zh-CN" dirty="0"/>
              <a:t>id</a:t>
            </a:r>
            <a:r>
              <a:rPr lang="zh-CN" altLang="en-US" dirty="0"/>
              <a:t>即卡号进行查找，</a:t>
            </a:r>
            <a:r>
              <a:rPr lang="zh-CN" altLang="zh-CN" dirty="0"/>
              <a:t>以及为会员充值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98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66FE93-A119-48CC-BE82-50427500B70F}"/>
              </a:ext>
            </a:extLst>
          </p:cNvPr>
          <p:cNvSpPr/>
          <p:nvPr/>
        </p:nvSpPr>
        <p:spPr>
          <a:xfrm>
            <a:off x="978217" y="84403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服务生</a:t>
            </a:r>
            <a:r>
              <a:rPr lang="zh-CN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管理模块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2937AE-5537-4B14-A454-8CDE9555CB3D}"/>
              </a:ext>
            </a:extLst>
          </p:cNvPr>
          <p:cNvSpPr/>
          <p:nvPr/>
        </p:nvSpPr>
        <p:spPr>
          <a:xfrm>
            <a:off x="8454390" y="2544425"/>
            <a:ext cx="2312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咖啡厅经理有管理服务生的权限，包括增加，删除，查询，修改服务生，十分方便且安全。服务生信息包括编号、姓名、性别和手机号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F4C6E4-5CD2-4947-909A-08417BFF8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" r="1300" b="2309"/>
          <a:stretch/>
        </p:blipFill>
        <p:spPr>
          <a:xfrm>
            <a:off x="1219201" y="1572435"/>
            <a:ext cx="6630020" cy="4147645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4ECBB3-C9FF-40EC-BE69-BE8B10B8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5387971"/>
            <a:ext cx="1290319" cy="2603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491549-1A17-4885-BCD7-3F3C6BE9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1919601"/>
            <a:ext cx="88899" cy="2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86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1A0E27-8A4E-41BB-A953-C7E6D368FB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5269" y="1603374"/>
            <a:ext cx="6144578" cy="4054475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29E8A9-1998-4208-A1C2-36CF16000C6F}"/>
              </a:ext>
            </a:extLst>
          </p:cNvPr>
          <p:cNvSpPr/>
          <p:nvPr/>
        </p:nvSpPr>
        <p:spPr>
          <a:xfrm>
            <a:off x="8172450" y="2274838"/>
            <a:ext cx="21060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zh-CN" dirty="0"/>
              <a:t>销量功能便于修改菜单，统计营业额以及宣传畅销品，</a:t>
            </a:r>
            <a:r>
              <a:rPr lang="zh-CN" altLang="en-US" dirty="0"/>
              <a:t>该</a:t>
            </a:r>
            <a:r>
              <a:rPr lang="zh-CN" altLang="zh-CN" dirty="0"/>
              <a:t>界面会显示不同商品的总销量</a:t>
            </a:r>
            <a:r>
              <a:rPr lang="zh-CN" altLang="en-US" dirty="0"/>
              <a:t>，也可选择商品类型单独查看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181C24-951E-4B94-98A5-D9D799C94239}"/>
              </a:ext>
            </a:extLst>
          </p:cNvPr>
          <p:cNvSpPr/>
          <p:nvPr/>
        </p:nvSpPr>
        <p:spPr>
          <a:xfrm>
            <a:off x="1010602" y="83260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营业额统计模块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970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B71D018-31DF-4BEF-BF6F-E69E06A8361F}"/>
              </a:ext>
            </a:extLst>
          </p:cNvPr>
          <p:cNvSpPr/>
          <p:nvPr/>
        </p:nvSpPr>
        <p:spPr>
          <a:xfrm>
            <a:off x="798552" y="75259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用户管理</a:t>
            </a:r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05CBF7-04CC-4FAF-89ED-10D8DF77F3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0297" y="1543367"/>
            <a:ext cx="6217603" cy="4000183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257363-615B-4470-AD61-A0A9B899C435}"/>
              </a:ext>
            </a:extLst>
          </p:cNvPr>
          <p:cNvSpPr/>
          <p:nvPr/>
        </p:nvSpPr>
        <p:spPr>
          <a:xfrm>
            <a:off x="7955280" y="2250796"/>
            <a:ext cx="23909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店经理有权限进行用户管理，每个账号包括登陆账号、密码和该账号的权限，使用者可根据需要进行</a:t>
            </a:r>
            <a:r>
              <a:rPr lang="zh-CN" altLang="en-US" dirty="0"/>
              <a:t>权限</a:t>
            </a:r>
            <a:r>
              <a:rPr lang="zh-CN" altLang="zh-CN" dirty="0"/>
              <a:t>选择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626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33A08-6800-4EDD-ADDB-03F5C7E0CA4B}"/>
              </a:ext>
            </a:extLst>
          </p:cNvPr>
          <p:cNvSpPr txBox="1"/>
          <p:nvPr/>
        </p:nvSpPr>
        <p:spPr>
          <a:xfrm>
            <a:off x="1422400" y="1127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4B0340-0012-4A8C-92FE-0F33E047D51C}"/>
              </a:ext>
            </a:extLst>
          </p:cNvPr>
          <p:cNvSpPr/>
          <p:nvPr/>
        </p:nvSpPr>
        <p:spPr>
          <a:xfrm>
            <a:off x="2733040" y="1997839"/>
            <a:ext cx="7264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在销量管理模块中，增加日销量统计和月销量统计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在结账模块中，增加微信、支付宝支付功能，能与外设进行连接，并增加其安全性，增加打印账单服务。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增设原料管理模块，每日输入进货原料，点单时自动减少其制作所需要的原料，一旦原料用完，系统进行提示缺少某原料，则再次补充原料之前无法继续点此商品。</a:t>
            </a:r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设计</a:t>
            </a:r>
            <a:r>
              <a:rPr lang="en-US" altLang="zh-CN" dirty="0"/>
              <a:t>UI</a:t>
            </a:r>
            <a:r>
              <a:rPr lang="zh-CN" altLang="en-US" dirty="0"/>
              <a:t>对界面进行美化。</a:t>
            </a:r>
          </a:p>
        </p:txBody>
      </p:sp>
    </p:spTree>
    <p:extLst>
      <p:ext uri="{BB962C8B-B14F-4D97-AF65-F5344CB8AC3E}">
        <p14:creationId xmlns:p14="http://schemas.microsoft.com/office/powerpoint/2010/main" val="1460133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80B6D1-3BA6-4C2A-8A86-33064D797290}"/>
              </a:ext>
            </a:extLst>
          </p:cNvPr>
          <p:cNvSpPr/>
          <p:nvPr/>
        </p:nvSpPr>
        <p:spPr>
          <a:xfrm>
            <a:off x="5299147" y="2865735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09608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3089E4-48CA-4D9D-9EF7-6CC9517CB760}"/>
              </a:ext>
            </a:extLst>
          </p:cNvPr>
          <p:cNvSpPr txBox="1"/>
          <p:nvPr/>
        </p:nvSpPr>
        <p:spPr>
          <a:xfrm>
            <a:off x="3169920" y="1807023"/>
            <a:ext cx="404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chemeClr val="accent1"/>
                </a:solidFill>
              </a:rPr>
              <a:t>国内外研究现状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8633C2-3919-4DA0-91FE-AE49CB0C0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721360"/>
            <a:ext cx="3245060" cy="21713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FE574B-9938-4D02-9463-794BD41FAF38}"/>
              </a:ext>
            </a:extLst>
          </p:cNvPr>
          <p:cNvSpPr/>
          <p:nvPr/>
        </p:nvSpPr>
        <p:spPr>
          <a:xfrm>
            <a:off x="1615440" y="3106047"/>
            <a:ext cx="92151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dirty="0"/>
              <a:t>现市场大多数餐饮</a:t>
            </a:r>
            <a:r>
              <a:rPr lang="zh-CN" altLang="en-US" dirty="0"/>
              <a:t>管理</a:t>
            </a:r>
            <a:r>
              <a:rPr lang="zh-CN" altLang="zh-CN" dirty="0"/>
              <a:t>软件都是</a:t>
            </a:r>
            <a:r>
              <a:rPr lang="en-US" altLang="zh-CN" dirty="0"/>
              <a:t>Windows</a:t>
            </a:r>
            <a:r>
              <a:rPr lang="zh-CN" altLang="zh-CN" dirty="0"/>
              <a:t>操作系统的</a:t>
            </a:r>
            <a:r>
              <a:rPr lang="zh-CN" altLang="en-US" dirty="0"/>
              <a:t>，种类繁多却很难做到功能齐全</a:t>
            </a:r>
            <a:r>
              <a:rPr lang="zh-CN" altLang="zh-CN" dirty="0"/>
              <a:t>，对于餐饮企业来说，其企业规模与数据库的选择有直接联系，较小的餐厅可以采用</a:t>
            </a:r>
            <a:r>
              <a:rPr lang="en-US" altLang="zh-CN" dirty="0"/>
              <a:t>Access</a:t>
            </a:r>
            <a:r>
              <a:rPr lang="zh-CN" altLang="zh-CN" dirty="0"/>
              <a:t>这种简单的数据库管理系统，但</a:t>
            </a:r>
            <a:r>
              <a:rPr lang="zh-CN" altLang="en-US" dirty="0"/>
              <a:t>难以承载</a:t>
            </a:r>
            <a:r>
              <a:rPr lang="zh-CN" altLang="zh-CN" dirty="0"/>
              <a:t>过大</a:t>
            </a:r>
            <a:r>
              <a:rPr lang="zh-CN" altLang="en-US" dirty="0"/>
              <a:t>的</a:t>
            </a:r>
            <a:r>
              <a:rPr lang="zh-CN" altLang="zh-CN" dirty="0"/>
              <a:t>数据</a:t>
            </a:r>
            <a:r>
              <a:rPr lang="zh-CN" altLang="en-US" dirty="0"/>
              <a:t>（</a:t>
            </a:r>
            <a:r>
              <a:rPr lang="zh-CN" altLang="zh-CN" dirty="0"/>
              <a:t>一般情况下</a:t>
            </a:r>
            <a:r>
              <a:rPr lang="en-US" altLang="zh-CN" dirty="0"/>
              <a:t>Access</a:t>
            </a:r>
            <a:r>
              <a:rPr lang="zh-CN" altLang="zh-CN" dirty="0"/>
              <a:t>数据库达到</a:t>
            </a:r>
            <a:r>
              <a:rPr lang="en-US" altLang="zh-CN" dirty="0"/>
              <a:t>100M</a:t>
            </a:r>
            <a:r>
              <a:rPr lang="zh-CN" altLang="zh-CN" dirty="0"/>
              <a:t>左右的时候性能就会开始下降。且安全性</a:t>
            </a:r>
            <a:r>
              <a:rPr lang="zh-CN" altLang="en-US" dirty="0"/>
              <a:t>较差）</a:t>
            </a:r>
            <a:endParaRPr lang="en-US" altLang="zh-CN" dirty="0"/>
          </a:p>
          <a:p>
            <a:pPr indent="266700" algn="just">
              <a:spcAft>
                <a:spcPts val="0"/>
              </a:spcAft>
            </a:pPr>
            <a:endParaRPr lang="en-US" altLang="zh-CN" dirty="0"/>
          </a:p>
          <a:p>
            <a:pPr indent="266700" algn="just">
              <a:spcAft>
                <a:spcPts val="0"/>
              </a:spcAft>
            </a:pPr>
            <a:r>
              <a:rPr lang="zh-CN" altLang="zh-CN" dirty="0"/>
              <a:t>因此大多数企业会选择</a:t>
            </a:r>
            <a:r>
              <a:rPr lang="en-US" altLang="zh-CN" dirty="0"/>
              <a:t>SQL Server</a:t>
            </a:r>
            <a:r>
              <a:rPr lang="zh-CN" altLang="zh-CN" dirty="0"/>
              <a:t>来管理数据，这样可以保证数据的安全与系统的稳定，但同时也需要专业的数据库管理员</a:t>
            </a:r>
            <a:r>
              <a:rPr lang="en-US" altLang="zh-CN" dirty="0"/>
              <a:t> (Database Administrator, DBA)</a:t>
            </a:r>
            <a:r>
              <a:rPr lang="zh-CN" altLang="zh-CN" dirty="0"/>
              <a:t>进行维护。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45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64DE26-7722-462D-9CB2-D713ECBAC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579120"/>
            <a:ext cx="3078480" cy="20598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50F5D8-B3F4-42EA-80D2-F8CD2CB10946}"/>
              </a:ext>
            </a:extLst>
          </p:cNvPr>
          <p:cNvSpPr/>
          <p:nvPr/>
        </p:nvSpPr>
        <p:spPr>
          <a:xfrm>
            <a:off x="3256002" y="180702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chemeClr val="accent1"/>
                </a:solidFill>
              </a:rPr>
              <a:t>项目概述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09AE57-4E0A-4423-88FA-DC01022A2E78}"/>
              </a:ext>
            </a:extLst>
          </p:cNvPr>
          <p:cNvSpPr/>
          <p:nvPr/>
        </p:nvSpPr>
        <p:spPr>
          <a:xfrm>
            <a:off x="2064385" y="2596193"/>
            <a:ext cx="80632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dirty="0"/>
              <a:t>本咖啡厅管理</a:t>
            </a:r>
            <a:r>
              <a:rPr lang="zh-CN" altLang="en-US" dirty="0"/>
              <a:t>系统</a:t>
            </a:r>
            <a:r>
              <a:rPr lang="zh-CN" altLang="zh-CN" dirty="0"/>
              <a:t>主要分为以下几个功能：</a:t>
            </a:r>
            <a:endParaRPr lang="en-US" altLang="zh-CN" dirty="0"/>
          </a:p>
          <a:p>
            <a:pPr indent="266700" algn="just">
              <a:spcAft>
                <a:spcPts val="0"/>
              </a:spcAft>
            </a:pPr>
            <a:endParaRPr lang="zh-CN" altLang="zh-CN" dirty="0"/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/>
              <a:t>通过账号密码登陆，并分配其不同使用权限</a:t>
            </a:r>
            <a:r>
              <a:rPr lang="zh-CN" altLang="en-US" dirty="0"/>
              <a:t>，</a:t>
            </a:r>
            <a:r>
              <a:rPr lang="zh-CN" altLang="zh-CN" dirty="0"/>
              <a:t>增</a:t>
            </a:r>
            <a:r>
              <a:rPr lang="zh-CN" altLang="en-US" dirty="0"/>
              <a:t>加</a:t>
            </a:r>
            <a:r>
              <a:rPr lang="zh-CN" altLang="zh-CN" dirty="0"/>
              <a:t>该系统安全系数，保障了客户和咖啡厅免受损失。</a:t>
            </a: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dirty="0"/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进入主界面后，有点单，追加消费，结账，用户管理，商品管理，</a:t>
            </a:r>
            <a:r>
              <a:rPr lang="zh-CN" altLang="zh-CN" dirty="0"/>
              <a:t>会员</a:t>
            </a:r>
            <a:r>
              <a:rPr lang="zh-CN" altLang="en-US" dirty="0"/>
              <a:t>管理，会员充值</a:t>
            </a:r>
            <a:r>
              <a:rPr lang="zh-CN" altLang="zh-CN" dirty="0"/>
              <a:t>，服务生管理</a:t>
            </a:r>
            <a:r>
              <a:rPr lang="zh-CN" altLang="en-US" dirty="0"/>
              <a:t>，销量查询等功能。</a:t>
            </a: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dirty="0"/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/>
              <a:t>座位预约功能，预约后的座位会显示已被预约，避免了忘记预约忘记手动取消的情况</a:t>
            </a:r>
            <a:r>
              <a:rPr lang="zh-CN" altLang="en-US" dirty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1006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112FCB-BD5D-4EC4-ADCE-DDC25C890ADA}"/>
              </a:ext>
            </a:extLst>
          </p:cNvPr>
          <p:cNvSpPr/>
          <p:nvPr/>
        </p:nvSpPr>
        <p:spPr>
          <a:xfrm>
            <a:off x="856102" y="724654"/>
            <a:ext cx="74927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开发环境</a:t>
            </a:r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/</a:t>
            </a:r>
            <a:r>
              <a:rPr lang="zh-CN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开发工具介绍</a:t>
            </a:r>
            <a:endParaRPr lang="zh-CN" alt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F3C852-A157-46E4-BC8E-C1280692210D}"/>
              </a:ext>
            </a:extLst>
          </p:cNvPr>
          <p:cNvSpPr/>
          <p:nvPr/>
        </p:nvSpPr>
        <p:spPr>
          <a:xfrm>
            <a:off x="2161402" y="2727236"/>
            <a:ext cx="76633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dirty="0"/>
              <a:t>根据课题需要，及该程序特点，本系统使用了</a:t>
            </a:r>
            <a:r>
              <a:rPr lang="en-US" altLang="zh-CN" dirty="0"/>
              <a:t>Visual Studio 2017</a:t>
            </a:r>
            <a:r>
              <a:rPr lang="zh-CN" altLang="zh-CN" dirty="0"/>
              <a:t>作为开发工具，</a:t>
            </a:r>
            <a:r>
              <a:rPr lang="en-US" altLang="zh-CN" dirty="0"/>
              <a:t>C#</a:t>
            </a:r>
            <a:r>
              <a:rPr lang="zh-CN" altLang="zh-CN" dirty="0"/>
              <a:t>作为开发语言，通过</a:t>
            </a:r>
            <a:r>
              <a:rPr lang="en-US" altLang="zh-CN" dirty="0"/>
              <a:t>SQL Server 2017</a:t>
            </a:r>
            <a:r>
              <a:rPr lang="zh-CN" altLang="zh-CN" dirty="0"/>
              <a:t>搭建管理数据库，</a:t>
            </a:r>
            <a:r>
              <a:rPr lang="en-US" altLang="zh-CN" dirty="0"/>
              <a:t>C/S</a:t>
            </a:r>
            <a:r>
              <a:rPr lang="zh-CN" altLang="en-US" dirty="0"/>
              <a:t>（客户端</a:t>
            </a:r>
            <a:r>
              <a:rPr lang="en-US" altLang="zh-CN" dirty="0"/>
              <a:t>/</a:t>
            </a:r>
            <a:r>
              <a:rPr lang="zh-CN" altLang="en-US" dirty="0"/>
              <a:t>服务器）</a:t>
            </a:r>
            <a:r>
              <a:rPr lang="zh-CN" altLang="zh-CN" dirty="0"/>
              <a:t>为开发模式来实现该系统。</a:t>
            </a:r>
          </a:p>
        </p:txBody>
      </p:sp>
      <p:pic>
        <p:nvPicPr>
          <p:cNvPr id="1025" name="图片 1">
            <a:extLst>
              <a:ext uri="{FF2B5EF4-FFF2-40B4-BE49-F238E27FC236}">
                <a16:creationId xmlns:a16="http://schemas.microsoft.com/office/drawing/2014/main" id="{EF058B7F-B9B4-4749-A23A-08DA03D44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7" b="24631"/>
          <a:stretch/>
        </p:blipFill>
        <p:spPr bwMode="auto">
          <a:xfrm>
            <a:off x="2264341" y="3886200"/>
            <a:ext cx="7663317" cy="13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3B00D3-5358-42A0-AE13-E377FA927C40}"/>
              </a:ext>
            </a:extLst>
          </p:cNvPr>
          <p:cNvSpPr/>
          <p:nvPr/>
        </p:nvSpPr>
        <p:spPr>
          <a:xfrm>
            <a:off x="5218894" y="5288448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三层</a:t>
            </a:r>
            <a:r>
              <a:rPr lang="en-US" altLang="zh-CN" dirty="0"/>
              <a:t>C/S</a:t>
            </a:r>
            <a:r>
              <a:rPr lang="zh-CN" altLang="zh-CN" dirty="0"/>
              <a:t>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90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C9ABA9-EA6E-4266-A2D0-DAD807BA5EF0}"/>
              </a:ext>
            </a:extLst>
          </p:cNvPr>
          <p:cNvSpPr/>
          <p:nvPr/>
        </p:nvSpPr>
        <p:spPr>
          <a:xfrm>
            <a:off x="653038" y="724654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系统业务流程分析</a:t>
            </a:r>
            <a:endParaRPr lang="zh-CN" alt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A1979C-47A2-4CD0-9A8A-84CF0C95B23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" t="4252" r="4647" b="4265"/>
          <a:stretch/>
        </p:blipFill>
        <p:spPr bwMode="auto">
          <a:xfrm>
            <a:off x="1052076" y="1505744"/>
            <a:ext cx="5724644" cy="4549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4A6F97-5C7E-4398-900C-72508DFA3716}"/>
              </a:ext>
            </a:extLst>
          </p:cNvPr>
          <p:cNvSpPr/>
          <p:nvPr/>
        </p:nvSpPr>
        <p:spPr>
          <a:xfrm>
            <a:off x="2848793" y="605536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点餐收银流程图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81D2B-4CBF-4AFB-8662-A82D65C1AA4D}"/>
              </a:ext>
            </a:extLst>
          </p:cNvPr>
          <p:cNvSpPr/>
          <p:nvPr/>
        </p:nvSpPr>
        <p:spPr>
          <a:xfrm>
            <a:off x="7701280" y="1795393"/>
            <a:ext cx="31394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顾客来就餐时首先询问是否已预约，若已预约，则直接选择</a:t>
            </a:r>
            <a:r>
              <a:rPr lang="zh-CN" altLang="en-US" dirty="0"/>
              <a:t>其</a:t>
            </a:r>
            <a:r>
              <a:rPr lang="zh-CN" altLang="zh-CN" dirty="0"/>
              <a:t>预约桌号开始点餐，</a:t>
            </a:r>
            <a:r>
              <a:rPr lang="zh-CN" altLang="en-US" dirty="0"/>
              <a:t>否则</a:t>
            </a:r>
            <a:r>
              <a:rPr lang="zh-CN" altLang="zh-CN" dirty="0"/>
              <a:t>有空桌则开台。</a:t>
            </a:r>
            <a:r>
              <a:rPr lang="zh-CN" altLang="en-US" dirty="0"/>
              <a:t>使用者</a:t>
            </a:r>
            <a:r>
              <a:rPr lang="zh-CN" altLang="zh-CN" dirty="0"/>
              <a:t>选择</a:t>
            </a:r>
            <a:r>
              <a:rPr lang="zh-CN" altLang="en-US" dirty="0"/>
              <a:t>顾客</a:t>
            </a:r>
            <a:r>
              <a:rPr lang="zh-CN" altLang="zh-CN" dirty="0"/>
              <a:t>桌位号</a:t>
            </a:r>
            <a:r>
              <a:rPr lang="zh-CN" altLang="en-US" dirty="0"/>
              <a:t>，</a:t>
            </a:r>
            <a:r>
              <a:rPr lang="zh-CN" altLang="zh-CN" dirty="0"/>
              <a:t>输入用餐人数后，开始点餐。点单完成后若还需添加，可选择其桌号继续追加消费。结账时，询问对方是否为会员，对于非会员的顾客，询问对方是否办理会员</a:t>
            </a:r>
            <a:r>
              <a:rPr lang="zh-CN" altLang="en-US" dirty="0"/>
              <a:t>，进入会员管理模块。</a:t>
            </a:r>
          </a:p>
        </p:txBody>
      </p:sp>
    </p:spTree>
    <p:extLst>
      <p:ext uri="{BB962C8B-B14F-4D97-AF65-F5344CB8AC3E}">
        <p14:creationId xmlns:p14="http://schemas.microsoft.com/office/powerpoint/2010/main" val="135124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C89A18-0686-4AD3-80AB-9632496A31A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3" b="7762"/>
          <a:stretch/>
        </p:blipFill>
        <p:spPr bwMode="auto">
          <a:xfrm>
            <a:off x="836612" y="662305"/>
            <a:ext cx="4202748" cy="5139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BC97993-790B-451A-A141-21D3F316F773}"/>
              </a:ext>
            </a:extLst>
          </p:cNvPr>
          <p:cNvSpPr/>
          <p:nvPr/>
        </p:nvSpPr>
        <p:spPr>
          <a:xfrm>
            <a:off x="1897125" y="582636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/>
              <a:t>会员管理流程图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BD0482-90A0-4B64-A06D-C3F47B2B5467}"/>
              </a:ext>
            </a:extLst>
          </p:cNvPr>
          <p:cNvSpPr/>
          <p:nvPr/>
        </p:nvSpPr>
        <p:spPr>
          <a:xfrm>
            <a:off x="5740400" y="2653436"/>
            <a:ext cx="4693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dirty="0"/>
              <a:t>办理会员</a:t>
            </a:r>
            <a:r>
              <a:rPr lang="zh-CN" altLang="en-US" dirty="0"/>
              <a:t>时点击</a:t>
            </a:r>
            <a:r>
              <a:rPr lang="zh-CN" altLang="zh-CN" dirty="0"/>
              <a:t>添加会员按钮，按照注册时间先后顺序自动分配会员</a:t>
            </a:r>
            <a:r>
              <a:rPr lang="en-US" altLang="zh-CN" dirty="0"/>
              <a:t>id</a:t>
            </a:r>
            <a:r>
              <a:rPr lang="zh-CN" altLang="zh-CN" dirty="0"/>
              <a:t>，顾客需输入密码，</a:t>
            </a:r>
            <a:r>
              <a:rPr lang="zh-CN" altLang="en-US" dirty="0"/>
              <a:t>并</a:t>
            </a:r>
            <a:r>
              <a:rPr lang="zh-CN" altLang="zh-CN" dirty="0"/>
              <a:t>再次确认密码，即</a:t>
            </a:r>
            <a:r>
              <a:rPr lang="zh-CN" altLang="en-US" dirty="0"/>
              <a:t>可</a:t>
            </a:r>
            <a:r>
              <a:rPr lang="zh-CN" altLang="zh-CN" dirty="0"/>
              <a:t>注册成功。若想享受优惠，则还需进行充值，用卡内余额进行消费才能得到优惠</a:t>
            </a:r>
            <a:r>
              <a:rPr lang="zh-CN" altLang="en-US" dirty="0"/>
              <a:t>，</a:t>
            </a:r>
            <a:r>
              <a:rPr lang="zh-CN" altLang="zh-CN" dirty="0"/>
              <a:t>使用者可通过</a:t>
            </a:r>
            <a:r>
              <a:rPr lang="en-US" altLang="zh-CN" dirty="0"/>
              <a:t>id</a:t>
            </a:r>
            <a:r>
              <a:rPr lang="zh-CN" altLang="zh-CN" dirty="0"/>
              <a:t>对会员进行查找。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4B81DA-A236-4B32-B40F-0F02B394D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8" y="469036"/>
            <a:ext cx="207264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9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936A16-47D4-4FAD-8FA4-EC21360341A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2" b="8361"/>
          <a:stretch/>
        </p:blipFill>
        <p:spPr bwMode="auto">
          <a:xfrm>
            <a:off x="890270" y="699770"/>
            <a:ext cx="4585970" cy="50711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42D12F-F1BA-4A6C-B7B8-B3B694AB694A}"/>
              </a:ext>
            </a:extLst>
          </p:cNvPr>
          <p:cNvSpPr/>
          <p:nvPr/>
        </p:nvSpPr>
        <p:spPr>
          <a:xfrm>
            <a:off x="2093297" y="578889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服务生管理流程图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CE07E3-0799-4B6D-A4DE-B2E999A40697}"/>
              </a:ext>
            </a:extLst>
          </p:cNvPr>
          <p:cNvSpPr/>
          <p:nvPr/>
        </p:nvSpPr>
        <p:spPr>
          <a:xfrm>
            <a:off x="5909310" y="2883376"/>
            <a:ext cx="49685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/>
              <a:t>添加服务生时，要依次输入服务生姓名，选择性别，填写格式正确的手机号。选择添加该服务生则自动生成</a:t>
            </a:r>
            <a:r>
              <a:rPr lang="en-US" altLang="zh-CN" dirty="0"/>
              <a:t>id</a:t>
            </a:r>
            <a:r>
              <a:rPr lang="zh-CN" altLang="zh-CN" dirty="0"/>
              <a:t>，查询服务生</a:t>
            </a:r>
            <a:r>
              <a:rPr lang="zh-CN" altLang="en-US" dirty="0"/>
              <a:t>时</a:t>
            </a:r>
            <a:r>
              <a:rPr lang="zh-CN" altLang="zh-CN" dirty="0"/>
              <a:t>，</a:t>
            </a:r>
            <a:r>
              <a:rPr lang="zh-CN" altLang="en-US" dirty="0"/>
              <a:t>可通过唯一的</a:t>
            </a:r>
            <a:r>
              <a:rPr lang="en-US" altLang="zh-CN" dirty="0"/>
              <a:t>id</a:t>
            </a:r>
            <a:r>
              <a:rPr lang="zh-CN" altLang="en-US" dirty="0"/>
              <a:t>或手机号进行精确查询，也可通过姓名性别查询</a:t>
            </a:r>
            <a:r>
              <a:rPr lang="zh-CN" altLang="zh-CN" dirty="0"/>
              <a:t>，可修改其个人信息，服务生离职时也可直接删除此人。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EA224B-3CC3-4C1D-ADC8-E6E7E5DF3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8" y="469036"/>
            <a:ext cx="207264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2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D6F2A4-A8F1-4278-9CBA-2CA73E5940C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9" r="9542" b="10110"/>
          <a:stretch/>
        </p:blipFill>
        <p:spPr bwMode="auto">
          <a:xfrm>
            <a:off x="942022" y="791527"/>
            <a:ext cx="3792538" cy="4905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A3F8AC-8262-44EC-BED9-5ED35A5FCEBE}"/>
              </a:ext>
            </a:extLst>
          </p:cNvPr>
          <p:cNvSpPr/>
          <p:nvPr/>
        </p:nvSpPr>
        <p:spPr>
          <a:xfrm>
            <a:off x="1964873" y="569714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预约座位流程图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6856CF-7A88-42EF-8493-FEE653F6B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8" y="469036"/>
            <a:ext cx="2072640" cy="20726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DF2C468-EACE-4A0F-B0DB-7843A518D00A}"/>
              </a:ext>
            </a:extLst>
          </p:cNvPr>
          <p:cNvSpPr/>
          <p:nvPr/>
        </p:nvSpPr>
        <p:spPr>
          <a:xfrm>
            <a:off x="5415280" y="2927757"/>
            <a:ext cx="5120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dirty="0"/>
              <a:t>预约座位是会员特权，故预约前要先询问顾客是否为会员，若不是</a:t>
            </a:r>
            <a:r>
              <a:rPr lang="zh-CN" altLang="en-US" dirty="0"/>
              <a:t>且仍想继续预约</a:t>
            </a:r>
            <a:r>
              <a:rPr lang="zh-CN" altLang="zh-CN" dirty="0"/>
              <a:t>则先办理会员，若是，则输入会员</a:t>
            </a:r>
            <a:r>
              <a:rPr lang="en-US" altLang="zh-CN" dirty="0"/>
              <a:t>id</a:t>
            </a:r>
            <a:r>
              <a:rPr lang="zh-CN" altLang="zh-CN" dirty="0"/>
              <a:t>和要预约的桌号，</a:t>
            </a:r>
            <a:r>
              <a:rPr lang="zh-CN" altLang="en-US" dirty="0"/>
              <a:t>即可</a:t>
            </a:r>
            <a:r>
              <a:rPr lang="zh-CN" altLang="zh-CN" dirty="0"/>
              <a:t>预约成功。</a:t>
            </a:r>
          </a:p>
        </p:txBody>
      </p:sp>
    </p:spTree>
    <p:extLst>
      <p:ext uri="{BB962C8B-B14F-4D97-AF65-F5344CB8AC3E}">
        <p14:creationId xmlns:p14="http://schemas.microsoft.com/office/powerpoint/2010/main" val="1001235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3714</TotalTime>
  <Words>1708</Words>
  <Application>Microsoft Office PowerPoint</Application>
  <PresentationFormat>宽屏</PresentationFormat>
  <Paragraphs>100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微软雅黑</vt:lpstr>
      <vt:lpstr>Arial</vt:lpstr>
      <vt:lpstr>Garamond</vt:lpstr>
      <vt:lpstr>环保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nero alex</dc:creator>
  <cp:lastModifiedBy>nero alex</cp:lastModifiedBy>
  <cp:revision>88</cp:revision>
  <dcterms:created xsi:type="dcterms:W3CDTF">2019-04-05T07:00:37Z</dcterms:created>
  <dcterms:modified xsi:type="dcterms:W3CDTF">2019-04-25T16:31:26Z</dcterms:modified>
</cp:coreProperties>
</file>